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8"/>
  </p:notesMasterIdLst>
  <p:sldIdLst>
    <p:sldId id="256" r:id="rId2"/>
    <p:sldId id="265" r:id="rId3"/>
    <p:sldId id="266" r:id="rId4"/>
    <p:sldId id="267" r:id="rId5"/>
    <p:sldId id="268" r:id="rId6"/>
    <p:sldId id="257" r:id="rId7"/>
    <p:sldId id="262" r:id="rId8"/>
    <p:sldId id="269" r:id="rId9"/>
    <p:sldId id="271" r:id="rId10"/>
    <p:sldId id="270" r:id="rId11"/>
    <p:sldId id="272" r:id="rId12"/>
    <p:sldId id="264" r:id="rId13"/>
    <p:sldId id="281" r:id="rId14"/>
    <p:sldId id="282" r:id="rId15"/>
    <p:sldId id="283" r:id="rId16"/>
    <p:sldId id="284" r:id="rId17"/>
    <p:sldId id="381" r:id="rId18"/>
    <p:sldId id="286" r:id="rId19"/>
    <p:sldId id="287" r:id="rId20"/>
    <p:sldId id="288" r:id="rId21"/>
    <p:sldId id="382" r:id="rId22"/>
    <p:sldId id="291" r:id="rId23"/>
    <p:sldId id="292" r:id="rId24"/>
    <p:sldId id="350" r:id="rId25"/>
    <p:sldId id="293" r:id="rId26"/>
    <p:sldId id="295" r:id="rId27"/>
    <p:sldId id="294" r:id="rId28"/>
    <p:sldId id="296" r:id="rId29"/>
    <p:sldId id="302" r:id="rId30"/>
    <p:sldId id="297" r:id="rId31"/>
    <p:sldId id="298" r:id="rId32"/>
    <p:sldId id="360" r:id="rId33"/>
    <p:sldId id="299" r:id="rId34"/>
    <p:sldId id="300" r:id="rId35"/>
    <p:sldId id="383" r:id="rId36"/>
    <p:sldId id="303" r:id="rId37"/>
    <p:sldId id="304" r:id="rId38"/>
    <p:sldId id="379" r:id="rId39"/>
    <p:sldId id="305" r:id="rId40"/>
    <p:sldId id="306" r:id="rId41"/>
    <p:sldId id="307" r:id="rId42"/>
    <p:sldId id="384" r:id="rId43"/>
    <p:sldId id="385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86" r:id="rId52"/>
    <p:sldId id="316" r:id="rId53"/>
    <p:sldId id="317" r:id="rId54"/>
    <p:sldId id="318" r:id="rId55"/>
    <p:sldId id="356" r:id="rId56"/>
    <p:sldId id="361" r:id="rId57"/>
    <p:sldId id="377" r:id="rId58"/>
    <p:sldId id="319" r:id="rId59"/>
    <p:sldId id="363" r:id="rId60"/>
    <p:sldId id="375" r:id="rId61"/>
    <p:sldId id="364" r:id="rId62"/>
    <p:sldId id="376" r:id="rId63"/>
    <p:sldId id="362" r:id="rId64"/>
    <p:sldId id="365" r:id="rId65"/>
    <p:sldId id="320" r:id="rId66"/>
    <p:sldId id="366" r:id="rId67"/>
    <p:sldId id="321" r:id="rId68"/>
    <p:sldId id="322" r:id="rId69"/>
    <p:sldId id="325" r:id="rId70"/>
    <p:sldId id="326" r:id="rId71"/>
    <p:sldId id="327" r:id="rId72"/>
    <p:sldId id="323" r:id="rId73"/>
    <p:sldId id="324" r:id="rId74"/>
    <p:sldId id="328" r:id="rId75"/>
    <p:sldId id="329" r:id="rId76"/>
    <p:sldId id="336" r:id="rId77"/>
    <p:sldId id="367" r:id="rId78"/>
    <p:sldId id="330" r:id="rId79"/>
    <p:sldId id="378" r:id="rId80"/>
    <p:sldId id="331" r:id="rId81"/>
    <p:sldId id="353" r:id="rId82"/>
    <p:sldId id="354" r:id="rId83"/>
    <p:sldId id="355" r:id="rId84"/>
    <p:sldId id="333" r:id="rId85"/>
    <p:sldId id="335" r:id="rId86"/>
    <p:sldId id="337" r:id="rId87"/>
    <p:sldId id="338" r:id="rId88"/>
    <p:sldId id="342" r:id="rId89"/>
    <p:sldId id="343" r:id="rId90"/>
    <p:sldId id="344" r:id="rId91"/>
    <p:sldId id="263" r:id="rId92"/>
    <p:sldId id="275" r:id="rId93"/>
    <p:sldId id="334" r:id="rId94"/>
    <p:sldId id="276" r:id="rId95"/>
    <p:sldId id="339" r:id="rId96"/>
    <p:sldId id="277" r:id="rId97"/>
    <p:sldId id="340" r:id="rId98"/>
    <p:sldId id="278" r:id="rId99"/>
    <p:sldId id="341" r:id="rId100"/>
    <p:sldId id="347" r:id="rId101"/>
    <p:sldId id="372" r:id="rId102"/>
    <p:sldId id="373" r:id="rId103"/>
    <p:sldId id="279" r:id="rId104"/>
    <p:sldId id="348" r:id="rId105"/>
    <p:sldId id="349" r:id="rId106"/>
    <p:sldId id="280" r:id="rId107"/>
    <p:sldId id="374" r:id="rId108"/>
    <p:sldId id="358" r:id="rId109"/>
    <p:sldId id="369" r:id="rId110"/>
    <p:sldId id="352" r:id="rId111"/>
    <p:sldId id="359" r:id="rId112"/>
    <p:sldId id="368" r:id="rId113"/>
    <p:sldId id="371" r:id="rId114"/>
    <p:sldId id="370" r:id="rId115"/>
    <p:sldId id="357" r:id="rId116"/>
    <p:sldId id="346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B4D92-47B6-EC4B-9B65-137C364146CA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68C7-0E12-9448-9DD1-125B377D4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9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1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1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49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7.png"/><Relationship Id="rId10" Type="http://schemas.openxmlformats.org/officeDocument/2006/relationships/image" Target="../media/image46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41.png"/><Relationship Id="rId15" Type="http://schemas.openxmlformats.org/officeDocument/2006/relationships/image" Target="../media/image45.png"/><Relationship Id="rId16" Type="http://schemas.openxmlformats.org/officeDocument/2006/relationships/image" Target="../media/image47.png"/><Relationship Id="rId17" Type="http://schemas.openxmlformats.org/officeDocument/2006/relationships/image" Target="../media/image55.png"/><Relationship Id="rId18" Type="http://schemas.openxmlformats.org/officeDocument/2006/relationships/image" Target="../media/image48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7.png"/><Relationship Id="rId21" Type="http://schemas.openxmlformats.org/officeDocument/2006/relationships/image" Target="../media/image61.png"/><Relationship Id="rId10" Type="http://schemas.openxmlformats.org/officeDocument/2006/relationships/image" Target="../media/image46.png"/><Relationship Id="rId11" Type="http://schemas.openxmlformats.org/officeDocument/2006/relationships/image" Target="../media/image58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41.png"/><Relationship Id="rId15" Type="http://schemas.openxmlformats.org/officeDocument/2006/relationships/image" Target="../media/image45.png"/><Relationship Id="rId16" Type="http://schemas.openxmlformats.org/officeDocument/2006/relationships/image" Target="../media/image47.png"/><Relationship Id="rId17" Type="http://schemas.openxmlformats.org/officeDocument/2006/relationships/image" Target="../media/image59.png"/><Relationship Id="rId18" Type="http://schemas.openxmlformats.org/officeDocument/2006/relationships/image" Target="../media/image48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1.png"/><Relationship Id="rId20" Type="http://schemas.openxmlformats.org/officeDocument/2006/relationships/image" Target="../media/image64.png"/><Relationship Id="rId21" Type="http://schemas.openxmlformats.org/officeDocument/2006/relationships/image" Target="../media/image41.png"/><Relationship Id="rId22" Type="http://schemas.openxmlformats.org/officeDocument/2006/relationships/image" Target="../media/image45.png"/><Relationship Id="rId23" Type="http://schemas.openxmlformats.org/officeDocument/2006/relationships/image" Target="../media/image47.png"/><Relationship Id="rId24" Type="http://schemas.openxmlformats.org/officeDocument/2006/relationships/image" Target="../media/image55.png"/><Relationship Id="rId25" Type="http://schemas.openxmlformats.org/officeDocument/2006/relationships/image" Target="../media/image48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10" Type="http://schemas.openxmlformats.org/officeDocument/2006/relationships/image" Target="../media/image51.png"/><Relationship Id="rId11" Type="http://schemas.openxmlformats.org/officeDocument/2006/relationships/image" Target="../media/image40.png"/><Relationship Id="rId12" Type="http://schemas.openxmlformats.org/officeDocument/2006/relationships/image" Target="../media/image44.png"/><Relationship Id="rId13" Type="http://schemas.openxmlformats.org/officeDocument/2006/relationships/image" Target="../media/image46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611.png"/><Relationship Id="rId17" Type="http://schemas.openxmlformats.org/officeDocument/2006/relationships/image" Target="../media/image62.png"/><Relationship Id="rId18" Type="http://schemas.openxmlformats.org/officeDocument/2006/relationships/image" Target="../media/image54.png"/><Relationship Id="rId1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80.png"/><Relationship Id="rId8" Type="http://schemas.openxmlformats.org/officeDocument/2006/relationships/image" Target="../media/image590.png"/></Relationships>
</file>

<file path=ppt/slides/_rels/slide6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11.png"/><Relationship Id="rId21" Type="http://schemas.openxmlformats.org/officeDocument/2006/relationships/image" Target="../media/image62.png"/><Relationship Id="rId22" Type="http://schemas.openxmlformats.org/officeDocument/2006/relationships/image" Target="../media/image72.png"/><Relationship Id="rId23" Type="http://schemas.openxmlformats.org/officeDocument/2006/relationships/image" Target="../media/image54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73.png"/><Relationship Id="rId27" Type="http://schemas.openxmlformats.org/officeDocument/2006/relationships/image" Target="../media/image41.png"/><Relationship Id="rId28" Type="http://schemas.openxmlformats.org/officeDocument/2006/relationships/image" Target="../media/image45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30" Type="http://schemas.openxmlformats.org/officeDocument/2006/relationships/image" Target="../media/image55.png"/><Relationship Id="rId31" Type="http://schemas.openxmlformats.org/officeDocument/2006/relationships/image" Target="../media/image48.png"/><Relationship Id="rId32" Type="http://schemas.openxmlformats.org/officeDocument/2006/relationships/image" Target="../media/image56.png"/><Relationship Id="rId9" Type="http://schemas.openxmlformats.org/officeDocument/2006/relationships/image" Target="../media/image68.png"/><Relationship Id="rId6" Type="http://schemas.openxmlformats.org/officeDocument/2006/relationships/image" Target="../media/image500.png"/><Relationship Id="rId7" Type="http://schemas.openxmlformats.org/officeDocument/2006/relationships/image" Target="../media/image580.png"/><Relationship Id="rId8" Type="http://schemas.openxmlformats.org/officeDocument/2006/relationships/image" Target="../media/image590.png"/><Relationship Id="rId33" Type="http://schemas.openxmlformats.org/officeDocument/2006/relationships/image" Target="../media/image57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74.png"/><Relationship Id="rId10" Type="http://schemas.openxmlformats.org/officeDocument/2006/relationships/image" Target="../media/image69.png"/><Relationship Id="rId11" Type="http://schemas.openxmlformats.org/officeDocument/2006/relationships/image" Target="../media/image601.png"/><Relationship Id="rId12" Type="http://schemas.openxmlformats.org/officeDocument/2006/relationships/image" Target="../media/image70.png"/><Relationship Id="rId13" Type="http://schemas.openxmlformats.org/officeDocument/2006/relationships/image" Target="../media/image51.png"/><Relationship Id="rId14" Type="http://schemas.openxmlformats.org/officeDocument/2006/relationships/image" Target="../media/image71.png"/><Relationship Id="rId15" Type="http://schemas.openxmlformats.org/officeDocument/2006/relationships/image" Target="../media/image40.png"/><Relationship Id="rId16" Type="http://schemas.openxmlformats.org/officeDocument/2006/relationships/image" Target="../media/image44.png"/><Relationship Id="rId17" Type="http://schemas.openxmlformats.org/officeDocument/2006/relationships/image" Target="../media/image46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37" Type="http://schemas.openxmlformats.org/officeDocument/2006/relationships/image" Target="../media/image67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Relationship Id="rId42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73.png"/><Relationship Id="rId14" Type="http://schemas.openxmlformats.org/officeDocument/2006/relationships/image" Target="../media/image81.png"/><Relationship Id="rId15" Type="http://schemas.openxmlformats.org/officeDocument/2006/relationships/image" Target="../media/image48.png"/><Relationship Id="rId16" Type="http://schemas.openxmlformats.org/officeDocument/2006/relationships/image" Target="../media/image56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500.png"/><Relationship Id="rId5" Type="http://schemas.openxmlformats.org/officeDocument/2006/relationships/image" Target="../media/image580.png"/><Relationship Id="rId6" Type="http://schemas.openxmlformats.org/officeDocument/2006/relationships/image" Target="../media/image68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Relationship Id="rId9" Type="http://schemas.openxmlformats.org/officeDocument/2006/relationships/image" Target="../media/image80.png"/><Relationship Id="rId10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Relationship Id="rId3" Type="http://schemas.openxmlformats.org/officeDocument/2006/relationships/image" Target="../media/image6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3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</a:t>
            </a:r>
            <a:br>
              <a:rPr lang="en-US" dirty="0" smtClean="0"/>
            </a:br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Aaron Schumacher</a:t>
            </a:r>
          </a:p>
          <a:p>
            <a:r>
              <a:rPr lang="en-US" dirty="0" smtClean="0"/>
              <a:t>Data Science DC</a:t>
            </a:r>
          </a:p>
          <a:p>
            <a:r>
              <a:rPr lang="en-US" dirty="0" smtClean="0"/>
              <a:t>2017-11-14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7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7" y="217714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72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AlphaGo Zero (2017)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4" y="522514"/>
            <a:ext cx="3175988" cy="1786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760902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is simple features over time and geometry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with deep residual convolutional neural net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/>
                  <a:t> is 1 </a:t>
                </a:r>
                <a:r>
                  <a:rPr lang="en-US" sz="2000" dirty="0" smtClean="0"/>
                  <a:t>for a win, -1 for a loss, 0 otherwise</a:t>
                </a:r>
              </a:p>
              <a:p>
                <a:r>
                  <a:rPr lang="en-US" sz="2000" dirty="0" smtClean="0"/>
                  <a:t>Monte Carlo tree search for self-play training and play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760902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2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xplosion 2 4"/>
          <p:cNvSpPr/>
          <p:nvPr/>
        </p:nvSpPr>
        <p:spPr>
          <a:xfrm>
            <a:off x="8833612" y="2763287"/>
            <a:ext cx="2120900" cy="1727200"/>
          </a:xfrm>
          <a:prstGeom prst="irregularSeal2">
            <a:avLst/>
          </a:prstGeom>
          <a:solidFill>
            <a:srgbClr val="FFFF00"/>
          </a:solid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  <a:r>
              <a:rPr lang="en-US" sz="2000" b="1" dirty="0" smtClean="0">
                <a:solidFill>
                  <a:schemeClr val="tx1"/>
                </a:solidFill>
              </a:rPr>
              <a:t> net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22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42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Architecture Search (NAS)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policy gradient where the actions design a neural net</a:t>
            </a:r>
          </a:p>
          <a:p>
            <a:r>
              <a:rPr lang="en-US" sz="2400" dirty="0" smtClean="0"/>
              <a:t>reward is designed net’s validation set performance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02" y="2984500"/>
            <a:ext cx="8699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90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60" y="36576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15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5" y="0"/>
            <a:ext cx="9713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10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9" y="0"/>
            <a:ext cx="926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0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obot control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60" y="1902682"/>
            <a:ext cx="6797139" cy="45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46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2171700"/>
            <a:ext cx="9144000" cy="4686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interest</a:t>
            </a:r>
          </a:p>
          <a:p>
            <a:r>
              <a:rPr lang="en-US" sz="4000" dirty="0" smtClean="0"/>
              <a:t>results?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5311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DotA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171700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056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52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40" y="2018804"/>
            <a:ext cx="7841673" cy="44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024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60" y="0"/>
            <a:ext cx="829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einforcement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575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architectures for </a:t>
            </a:r>
            <a:r>
              <a:rPr lang="en-US" dirty="0" smtClean="0"/>
              <a:t>deep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feature engineering can still matter</a:t>
            </a:r>
          </a:p>
          <a:p>
            <a:r>
              <a:rPr lang="en-US" sz="2800" dirty="0" smtClean="0"/>
              <a:t>if using pixels</a:t>
            </a:r>
            <a:endParaRPr lang="en-US" sz="2800" dirty="0" smtClean="0"/>
          </a:p>
          <a:p>
            <a:pPr lvl="1"/>
            <a:r>
              <a:rPr lang="en-US" sz="2400" dirty="0" smtClean="0"/>
              <a:t>often simpler than state-of-the-art for supervised </a:t>
            </a:r>
          </a:p>
          <a:p>
            <a:pPr lvl="1"/>
            <a:r>
              <a:rPr lang="en-US" sz="2400" dirty="0" smtClean="0"/>
              <a:t>don’t pool away location information if you need it</a:t>
            </a:r>
          </a:p>
          <a:p>
            <a:r>
              <a:rPr lang="en-US" sz="2600" dirty="0" smtClean="0"/>
              <a:t>consider using </a:t>
            </a:r>
            <a:r>
              <a:rPr lang="en-US" sz="2600" dirty="0" smtClean="0"/>
              <a:t>multiple/auxiliary </a:t>
            </a:r>
            <a:r>
              <a:rPr lang="en-US" sz="2600" dirty="0" smtClean="0"/>
              <a:t>outputs</a:t>
            </a:r>
          </a:p>
          <a:p>
            <a:r>
              <a:rPr lang="en-US" sz="2600" dirty="0" smtClean="0"/>
              <a:t>consider phrasing regression as </a:t>
            </a:r>
            <a:r>
              <a:rPr lang="en-US" sz="2600" dirty="0" smtClean="0"/>
              <a:t>classification</a:t>
            </a:r>
          </a:p>
          <a:p>
            <a:r>
              <a:rPr lang="en-US" sz="2600" dirty="0" smtClean="0"/>
              <a:t>room for big advancements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5709755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lure and limits of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seems like </a:t>
            </a:r>
            <a:r>
              <a:rPr lang="en-US" sz="3600" dirty="0" smtClean="0"/>
              <a:t>AI (?)</a:t>
            </a:r>
            <a:endParaRPr lang="en-US" sz="3600" dirty="0" smtClean="0"/>
          </a:p>
          <a:p>
            <a:r>
              <a:rPr lang="en-US" sz="3600" dirty="0" smtClean="0"/>
              <a:t>needs so much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37166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599428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Should you use reinforcement learning?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049512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835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planspace.org has these slides and links for all resources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Brief Survey of Deep Reinforcement </a:t>
            </a:r>
            <a:r>
              <a:rPr lang="en-US" dirty="0" smtClean="0"/>
              <a:t>Learning (paper)</a:t>
            </a:r>
            <a:endParaRPr lang="en-US" dirty="0"/>
          </a:p>
          <a:p>
            <a:r>
              <a:rPr lang="en-US" dirty="0" smtClean="0"/>
              <a:t>Karpathy’s Pong from </a:t>
            </a:r>
            <a:r>
              <a:rPr lang="en-US" dirty="0" smtClean="0"/>
              <a:t>Pixels (blog post)</a:t>
            </a:r>
            <a:endParaRPr lang="en-US" dirty="0" smtClean="0"/>
          </a:p>
          <a:p>
            <a:r>
              <a:rPr lang="en-US" dirty="0" smtClean="0"/>
              <a:t>Reinforcement Learning: An </a:t>
            </a:r>
            <a:r>
              <a:rPr lang="en-US" dirty="0" smtClean="0"/>
              <a:t>Introduction (textbook)</a:t>
            </a:r>
            <a:endParaRPr lang="en-US" dirty="0" smtClean="0"/>
          </a:p>
          <a:p>
            <a:r>
              <a:rPr lang="en-US" dirty="0" smtClean="0"/>
              <a:t>David Silver’s </a:t>
            </a:r>
            <a:r>
              <a:rPr lang="en-US" dirty="0" smtClean="0"/>
              <a:t>course (videos and slides)</a:t>
            </a:r>
            <a:endParaRPr lang="en-US" dirty="0" smtClean="0"/>
          </a:p>
          <a:p>
            <a:r>
              <a:rPr lang="en-US" dirty="0" smtClean="0"/>
              <a:t>Deep Reinforcement Learning Bootcamp </a:t>
            </a:r>
            <a:r>
              <a:rPr lang="en-US" dirty="0" smtClean="0"/>
              <a:t>(videos, slides, and labs)</a:t>
            </a:r>
            <a:endParaRPr lang="en-US" dirty="0" smtClean="0"/>
          </a:p>
          <a:p>
            <a:r>
              <a:rPr lang="en-US" dirty="0" smtClean="0"/>
              <a:t>OpenAI gym / </a:t>
            </a:r>
            <a:r>
              <a:rPr lang="en-US" dirty="0" smtClean="0"/>
              <a:t>baselines (software)</a:t>
            </a:r>
            <a:endParaRPr lang="en-US" dirty="0" smtClean="0"/>
          </a:p>
          <a:p>
            <a:r>
              <a:rPr lang="en-US" dirty="0" smtClean="0"/>
              <a:t>National Go </a:t>
            </a:r>
            <a:r>
              <a:rPr lang="en-US" dirty="0" smtClean="0"/>
              <a:t>Center (physical place)</a:t>
            </a:r>
            <a:endParaRPr lang="en-US" dirty="0" smtClean="0"/>
          </a:p>
          <a:p>
            <a:r>
              <a:rPr lang="en-US" dirty="0" smtClean="0"/>
              <a:t>Hack and </a:t>
            </a:r>
            <a:r>
              <a:rPr lang="en-US" dirty="0" smtClean="0"/>
              <a:t>Tell (fun meetup)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Yann LeCun’s cake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cake: unsupervised learning</a:t>
            </a:r>
          </a:p>
          <a:p>
            <a:r>
              <a:rPr lang="en-US" sz="2800" dirty="0" smtClean="0"/>
              <a:t>icing: supervised learning</a:t>
            </a:r>
          </a:p>
          <a:p>
            <a:r>
              <a:rPr lang="en-US" sz="2800" dirty="0" smtClean="0"/>
              <a:t>cherry: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74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59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46" y="3611844"/>
            <a:ext cx="2869809" cy="282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36" y="979800"/>
            <a:ext cx="2825532" cy="2180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07" y="926837"/>
            <a:ext cx="2301897" cy="2286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4577" y="3793902"/>
            <a:ext cx="45363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Cras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cursus </a:t>
            </a:r>
            <a:r>
              <a:rPr lang="en-US" sz="1400" dirty="0" err="1"/>
              <a:t>purus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nisl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</a:t>
            </a:r>
            <a:r>
              <a:rPr lang="en-US" sz="1400" dirty="0" err="1"/>
              <a:t>posuere</a:t>
            </a:r>
            <a:r>
              <a:rPr lang="en-US" sz="1400" dirty="0"/>
              <a:t> id </a:t>
            </a:r>
            <a:r>
              <a:rPr lang="en-US" sz="1400" dirty="0" err="1"/>
              <a:t>venenatis</a:t>
            </a:r>
            <a:r>
              <a:rPr lang="en-US" sz="1400" dirty="0"/>
              <a:t> et, </a:t>
            </a:r>
            <a:r>
              <a:rPr lang="en-US" sz="1400" dirty="0" err="1"/>
              <a:t>posuere</a:t>
            </a:r>
            <a:r>
              <a:rPr lang="en-US" sz="1400" dirty="0"/>
              <a:t> non </a:t>
            </a:r>
            <a:r>
              <a:rPr lang="en-US" sz="1400" dirty="0" err="1"/>
              <a:t>leo</a:t>
            </a:r>
            <a:r>
              <a:rPr lang="en-US" sz="1400" dirty="0"/>
              <a:t>. </a:t>
            </a:r>
            <a:r>
              <a:rPr lang="en-US" sz="1400" dirty="0" err="1"/>
              <a:t>Proin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,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vel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, </a:t>
            </a:r>
            <a:r>
              <a:rPr lang="en-US" sz="1400" dirty="0" err="1"/>
              <a:t>erat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, </a:t>
            </a:r>
            <a:r>
              <a:rPr lang="en-US" sz="1400" dirty="0" err="1"/>
              <a:t>nec</a:t>
            </a:r>
            <a:r>
              <a:rPr lang="en-US" sz="1400" dirty="0"/>
              <a:t> semper </a:t>
            </a:r>
            <a:r>
              <a:rPr lang="en-US" sz="1400" dirty="0" err="1"/>
              <a:t>urna</a:t>
            </a:r>
            <a:r>
              <a:rPr lang="en-US" sz="1400" dirty="0"/>
              <a:t> lacus </a:t>
            </a:r>
            <a:r>
              <a:rPr lang="en-US" sz="1400" dirty="0" err="1"/>
              <a:t>vel</a:t>
            </a:r>
            <a:r>
              <a:rPr lang="en-US" sz="1400" dirty="0"/>
              <a:t> nisi. </a:t>
            </a:r>
            <a:r>
              <a:rPr lang="en-US" sz="1400" dirty="0" err="1"/>
              <a:t>Nullam</a:t>
            </a:r>
            <a:r>
              <a:rPr lang="en-US" sz="1400" dirty="0"/>
              <a:t> nisi </a:t>
            </a:r>
            <a:r>
              <a:rPr lang="en-US" sz="1400" dirty="0" err="1"/>
              <a:t>odio</a:t>
            </a:r>
            <a:r>
              <a:rPr lang="en-US" sz="1400" dirty="0"/>
              <a:t>, </a:t>
            </a:r>
            <a:r>
              <a:rPr lang="en-US" sz="1400" dirty="0" err="1"/>
              <a:t>interdum</a:t>
            </a:r>
            <a:r>
              <a:rPr lang="en-US" sz="1400" dirty="0"/>
              <a:t> id dictum </a:t>
            </a:r>
            <a:r>
              <a:rPr lang="en-US" sz="1400" dirty="0" err="1"/>
              <a:t>vel</a:t>
            </a:r>
            <a:r>
              <a:rPr lang="en-US" sz="1400" dirty="0"/>
              <a:t>, </a:t>
            </a:r>
            <a:r>
              <a:rPr lang="en-US" sz="1400" dirty="0" err="1"/>
              <a:t>ultricies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porttitor</a:t>
            </a:r>
            <a:r>
              <a:rPr lang="en-US" sz="1400" dirty="0"/>
              <a:t> lacus. </a:t>
            </a:r>
            <a:r>
              <a:rPr lang="en-US" sz="1400" dirty="0" err="1"/>
              <a:t>Suspendisse</a:t>
            </a:r>
            <a:r>
              <a:rPr lang="en-US" sz="1400" dirty="0"/>
              <a:t> </a:t>
            </a:r>
            <a:r>
              <a:rPr lang="en-US" sz="1400" dirty="0" err="1"/>
              <a:t>vulputate</a:t>
            </a:r>
            <a:r>
              <a:rPr lang="en-US" sz="1400" dirty="0"/>
              <a:t>, </a:t>
            </a:r>
            <a:r>
              <a:rPr lang="en-US" sz="1400" dirty="0" err="1"/>
              <a:t>leo</a:t>
            </a:r>
            <a:r>
              <a:rPr lang="en-US" sz="1400" dirty="0"/>
              <a:t> vitae tempus </a:t>
            </a:r>
            <a:r>
              <a:rPr lang="en-US" sz="1400" dirty="0" err="1"/>
              <a:t>accumsan</a:t>
            </a:r>
            <a:r>
              <a:rPr lang="en-US" sz="1400" dirty="0"/>
              <a:t>, </a:t>
            </a:r>
            <a:r>
              <a:rPr lang="en-US" sz="1400" dirty="0" err="1"/>
              <a:t>justo</a:t>
            </a:r>
            <a:r>
              <a:rPr lang="en-US" sz="1400" dirty="0"/>
              <a:t> ex </a:t>
            </a:r>
            <a:r>
              <a:rPr lang="en-US" sz="1400" dirty="0" err="1"/>
              <a:t>hendrerit</a:t>
            </a:r>
            <a:r>
              <a:rPr lang="en-US" sz="1400" dirty="0"/>
              <a:t> magna, </a:t>
            </a:r>
            <a:r>
              <a:rPr lang="en-US" sz="1400" dirty="0" err="1"/>
              <a:t>vel</a:t>
            </a:r>
            <a:r>
              <a:rPr lang="en-US" sz="1400" dirty="0"/>
              <a:t> </a:t>
            </a:r>
            <a:r>
              <a:rPr lang="en-US" sz="1400" dirty="0" err="1"/>
              <a:t>suscipit</a:t>
            </a:r>
            <a:r>
              <a:rPr lang="en-US" sz="1400" dirty="0"/>
              <a:t> </a:t>
            </a:r>
            <a:r>
              <a:rPr lang="en-US" sz="1400" dirty="0" err="1"/>
              <a:t>eros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non magna. </a:t>
            </a:r>
            <a:r>
              <a:rPr lang="en-US" sz="1400" dirty="0" err="1"/>
              <a:t>Vestibulum</a:t>
            </a:r>
            <a:r>
              <a:rPr lang="en-US" sz="1400" dirty="0"/>
              <a:t> ac </a:t>
            </a:r>
            <a:r>
              <a:rPr lang="en-US" sz="1400" dirty="0" err="1"/>
              <a:t>interdum</a:t>
            </a:r>
            <a:r>
              <a:rPr lang="en-US" sz="1400" dirty="0"/>
              <a:t> ipsum. </a:t>
            </a:r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nibh</a:t>
            </a:r>
            <a:r>
              <a:rPr lang="en-US" sz="1400" dirty="0"/>
              <a:t> </a:t>
            </a:r>
            <a:r>
              <a:rPr lang="en-US" sz="1400" dirty="0" err="1"/>
              <a:t>sem</a:t>
            </a:r>
            <a:r>
              <a:rPr lang="en-US" sz="1400" dirty="0"/>
              <a:t>, pharetra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0061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(?)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cluster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_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id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6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>
            <a:off x="127000" y="823278"/>
            <a:ext cx="14351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deep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2095500" y="1691322"/>
            <a:ext cx="53848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with </a:t>
            </a:r>
            <a:r>
              <a:rPr lang="en-US" b="1" smtClean="0">
                <a:solidFill>
                  <a:schemeClr val="tx1"/>
                </a:solidFill>
              </a:rPr>
              <a:t>deep neural nets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7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09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503547" y="3885215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“cat”/“dog”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4995391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“left”/“right”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6108192" y="1548407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17.3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6559007" y="3115774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[2.0, 11.7, 5]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7812075" y="4790265"/>
            <a:ext cx="2093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4.2V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5108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Aaron Schumacher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planspace.org has these slides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4018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62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>
            <a:off x="127000" y="823278"/>
            <a:ext cx="14351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deep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3017266" y="1691322"/>
            <a:ext cx="53848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with </a:t>
            </a:r>
            <a:r>
              <a:rPr lang="en-US" b="1" smtClean="0">
                <a:solidFill>
                  <a:schemeClr val="tx1"/>
                </a:solidFill>
              </a:rPr>
              <a:t>deep neural nets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4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25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010326" y="3851341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-</a:t>
            </a:r>
            <a:r>
              <a:rPr lang="en-US" sz="4400" smtClean="0"/>
              <a:t>3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696629" y="3256143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0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4966988" y="5019740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7.4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7983151" y="4025584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5283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optimal control / reinforcement learning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0360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109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⏰</a:t>
            </a:r>
          </a:p>
        </p:txBody>
      </p:sp>
    </p:spTree>
    <p:extLst>
      <p:ext uri="{BB962C8B-B14F-4D97-AF65-F5344CB8AC3E}">
        <p14:creationId xmlns:p14="http://schemas.microsoft.com/office/powerpoint/2010/main" val="182444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′,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′→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2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⏰</a:t>
            </a:r>
          </a:p>
        </p:txBody>
      </p:sp>
    </p:spTree>
    <p:extLst>
      <p:ext uri="{BB962C8B-B14F-4D97-AF65-F5344CB8AC3E}">
        <p14:creationId xmlns:p14="http://schemas.microsoft.com/office/powerpoint/2010/main" val="134171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82" y="1888177"/>
            <a:ext cx="7919597" cy="29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8" y="1114961"/>
            <a:ext cx="10058400" cy="44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“given”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,…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“good”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8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504590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Can you formulate supervised learning as reinforcement learning?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3214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as reinforcement?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reward 0 for incorrect, reward 1 for correct</a:t>
            </a:r>
          </a:p>
          <a:p>
            <a:pPr lvl="1"/>
            <a:r>
              <a:rPr lang="en-US" sz="2800" dirty="0" smtClean="0"/>
              <a:t>beyond binary classification?</a:t>
            </a:r>
          </a:p>
          <a:p>
            <a:r>
              <a:rPr lang="en-US" sz="3200" dirty="0" smtClean="0"/>
              <a:t>reward deterministic</a:t>
            </a:r>
          </a:p>
          <a:p>
            <a:r>
              <a:rPr lang="en-US" sz="3200" dirty="0" smtClean="0"/>
              <a:t>next state random</a:t>
            </a:r>
          </a:p>
        </p:txBody>
      </p:sp>
    </p:spTree>
    <p:extLst>
      <p:ext uri="{BB962C8B-B14F-4D97-AF65-F5344CB8AC3E}">
        <p14:creationId xmlns:p14="http://schemas.microsoft.com/office/powerpoint/2010/main" val="184003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5839572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Why is the Sarsa algorithm called Sarsa?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3330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40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>
            <a:off x="127000" y="823278"/>
            <a:ext cx="14351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deep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3415792" y="1691322"/>
            <a:ext cx="53848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with </a:t>
            </a:r>
            <a:r>
              <a:rPr lang="en-US" b="1" smtClean="0">
                <a:solidFill>
                  <a:schemeClr val="tx1"/>
                </a:solidFill>
              </a:rPr>
              <a:t>deep neural nets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19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property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600" dirty="0" smtClean="0"/>
                  <a:t> is enough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44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92780"/>
              </p:ext>
            </p:extLst>
          </p:nvPr>
        </p:nvGraphicFramePr>
        <p:xfrm>
          <a:off x="341663" y="2300239"/>
          <a:ext cx="106299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3100"/>
                <a:gridCol w="800100"/>
                <a:gridCol w="3782660"/>
                <a:gridCol w="4104040"/>
              </a:tblGrid>
              <a:tr h="370840">
                <a:tc rowSpan="2" gridSpan="2"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Make choices?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Completely observable?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Markov Chain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MDP</a:t>
                      </a:r>
                    </a:p>
                    <a:p>
                      <a:pPr algn="ctr"/>
                      <a:r>
                        <a:rPr lang="en-US" sz="2400" dirty="0" smtClean="0"/>
                        <a:t>Markov Decision Process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HMM</a:t>
                      </a:r>
                    </a:p>
                    <a:p>
                      <a:pPr algn="ctr"/>
                      <a:r>
                        <a:rPr lang="en-US" sz="2400" dirty="0" smtClean="0"/>
                        <a:t>Hidden Markov Model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POMDP</a:t>
                      </a:r>
                    </a:p>
                    <a:p>
                      <a:pPr algn="ctr"/>
                      <a:r>
                        <a:rPr lang="en-US" sz="2400" dirty="0" smtClean="0"/>
                        <a:t>Partially Observable MDP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20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 smtClean="0"/>
              <a:t>usual RL problem elaboration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5812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00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3584"/>
            <a:ext cx="11301144" cy="58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59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b="0" dirty="0" smtClean="0"/>
              </a:p>
              <a:p>
                <a:pPr lvl="1"/>
                <a:r>
                  <a:rPr lang="en-US" sz="3400" dirty="0" smtClean="0"/>
                  <a:t>into the future (episodic or ongoing)</a:t>
                </a:r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6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08560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start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goal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52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465971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00399" y="332970"/>
            <a:ext cx="178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reward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3033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119355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00399" y="345670"/>
            <a:ext cx="178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return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77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do we incentivize efficiency?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09571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goal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160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reward at each time step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631056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474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discounted rewards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3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124861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82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rate of reward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sz="360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nary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75018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42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25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Does a value function specify a policy (if you want to maximize return)?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𝑞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en-US" sz="3600" i="1" smtClean="0">
                        <a:latin typeface="Cambria Math" charset="0"/>
                      </a:rPr>
                      <m:t>,</m:t>
                    </m:r>
                    <m:r>
                      <a:rPr lang="en-US" sz="3600" i="1" smtClean="0">
                        <a:latin typeface="Cambria Math" charset="0"/>
                      </a:rPr>
                      <m:t>𝑎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1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55" y="0"/>
            <a:ext cx="5216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 question?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842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Does a value function specify a policy (if you want to maximize return)?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𝑞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en-US" sz="3600" i="1" smtClean="0">
                        <a:latin typeface="Cambria Math" charset="0"/>
                      </a:rPr>
                      <m:t>,</m:t>
                    </m:r>
                    <m:r>
                      <a:rPr lang="en-US" sz="3600" i="1" smtClean="0">
                        <a:latin typeface="Cambria Math" charset="0"/>
                      </a:rPr>
                      <m:t>𝑎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776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664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61544"/>
              </p:ext>
            </p:extLst>
          </p:nvPr>
        </p:nvGraphicFramePr>
        <p:xfrm>
          <a:off x="455264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start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goal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0702" y="2593570"/>
            <a:ext cx="3167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Going “right” from “start,” where will you be next?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34490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533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and acting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88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model of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from experience</a:t>
            </a:r>
          </a:p>
          <a:p>
            <a:r>
              <a:rPr lang="en-US" sz="3600" dirty="0" smtClean="0"/>
              <a:t>difficulty varies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8600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value function(s) with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assuming</a:t>
            </a:r>
            <a:r>
              <a:rPr lang="en-US" sz="3600" dirty="0" smtClean="0"/>
              <a:t> we have the environment dynamics </a:t>
            </a:r>
            <a:r>
              <a:rPr lang="en-US" sz="3600" dirty="0" smtClean="0"/>
              <a:t>or </a:t>
            </a:r>
            <a:r>
              <a:rPr lang="en-US" sz="3600" dirty="0" smtClean="0"/>
              <a:t>a good model already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2215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514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11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applications</a:t>
            </a:r>
            <a:r>
              <a:rPr lang="en-US" sz="3600" dirty="0"/>
              <a:t>: </a:t>
            </a:r>
            <a:r>
              <a:rPr lang="en-US" sz="3600" dirty="0" smtClean="0"/>
              <a:t>what</a:t>
            </a:r>
          </a:p>
          <a:p>
            <a:pPr marL="731520"/>
            <a:r>
              <a:rPr lang="en-US" sz="3600" dirty="0"/>
              <a:t>t</a:t>
            </a:r>
            <a:r>
              <a:rPr lang="en-US" sz="3600" dirty="0" smtClean="0"/>
              <a:t>heory</a:t>
            </a:r>
          </a:p>
          <a:p>
            <a:r>
              <a:rPr lang="en-US" sz="3600" dirty="0" smtClean="0"/>
              <a:t>applications</a:t>
            </a:r>
            <a:r>
              <a:rPr lang="en-US" sz="3600" dirty="0"/>
              <a:t>: </a:t>
            </a:r>
            <a:r>
              <a:rPr lang="en-US" sz="3600" dirty="0" smtClean="0"/>
              <a:t>how</a:t>
            </a:r>
          </a:p>
          <a:p>
            <a:r>
              <a:rPr lang="en-US" sz="3600" dirty="0" smtClean="0"/>
              <a:t>onward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00673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500289" y="3156971"/>
                <a:ext cx="2844801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600"/>
                  <a:t>S</a:t>
                </a:r>
                <a:r>
                  <a:rPr lang="en-US" sz="3600" b="0" smtClean="0"/>
                  <a:t>tart </a:t>
                </a:r>
                <a:r>
                  <a:rPr lang="en-US" sz="3600" b="0" dirty="0" smtClean="0"/>
                  <a:t>estimating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!</a:t>
                </a:r>
                <a:endParaRPr lang="en-US" sz="36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89" y="3156971"/>
                <a:ext cx="2844801" cy="1661993"/>
              </a:xfrm>
              <a:prstGeom prst="rect">
                <a:avLst/>
              </a:prstGeom>
              <a:blipFill rotWithShape="0">
                <a:blip r:embed="rId12"/>
                <a:stretch>
                  <a:fillRect l="-9636" t="-8425" b="-1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133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5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97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5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702441" y="2882262"/>
                <a:ext cx="2638508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600" dirty="0" smtClean="0"/>
                  <a:t>S</a:t>
                </a:r>
                <a:r>
                  <a:rPr lang="en-US" sz="3600" b="0" dirty="0" smtClean="0"/>
                  <a:t>tart estimating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!</a:t>
                </a:r>
                <a:endParaRPr lang="en-US" sz="36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441" y="2882262"/>
                <a:ext cx="2638508" cy="1661993"/>
              </a:xfrm>
              <a:prstGeom prst="rect">
                <a:avLst/>
              </a:prstGeom>
              <a:blipFill rotWithShape="0">
                <a:blip r:embed="rId21"/>
                <a:stretch>
                  <a:fillRect l="-10648" t="-8456" r="-1389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31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30" name="Oval 2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7968321" y="4730647"/>
            <a:ext cx="1280160" cy="1280160"/>
            <a:chOff x="1126013" y="3777012"/>
            <a:chExt cx="1280160" cy="1280160"/>
          </a:xfrm>
        </p:grpSpPr>
        <p:sp>
          <p:nvSpPr>
            <p:cNvPr id="33" name="Oval 3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80595" y="994875"/>
            <a:ext cx="1280160" cy="1280160"/>
            <a:chOff x="1126013" y="3777012"/>
            <a:chExt cx="1280160" cy="1280160"/>
          </a:xfrm>
        </p:grpSpPr>
        <p:sp>
          <p:nvSpPr>
            <p:cNvPr id="52" name="Oval 5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/>
          <p:cNvCxnSpPr/>
          <p:nvPr/>
        </p:nvCxnSpPr>
        <p:spPr>
          <a:xfrm flipV="1">
            <a:off x="9061006" y="834598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8011102" y="6627882"/>
            <a:ext cx="1280160" cy="12801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1" idx="5"/>
            <a:endCxn id="66" idx="2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3" idx="5"/>
            <a:endCxn id="72" idx="2"/>
          </p:cNvCxnSpPr>
          <p:nvPr/>
        </p:nvCxnSpPr>
        <p:spPr>
          <a:xfrm>
            <a:off x="9061006" y="5823332"/>
            <a:ext cx="1319337" cy="599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18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30" name="Oval 2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7968321" y="4730647"/>
            <a:ext cx="1280160" cy="1280160"/>
            <a:chOff x="1126013" y="3777012"/>
            <a:chExt cx="1280160" cy="1280160"/>
          </a:xfrm>
        </p:grpSpPr>
        <p:sp>
          <p:nvSpPr>
            <p:cNvPr id="33" name="Oval 3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0196070" y="1912710"/>
            <a:ext cx="1280160" cy="1280160"/>
            <a:chOff x="1126013" y="3777012"/>
            <a:chExt cx="1280160" cy="1280160"/>
          </a:xfrm>
        </p:grpSpPr>
        <p:sp>
          <p:nvSpPr>
            <p:cNvPr id="38" name="Oval 37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10224197" y="3809205"/>
            <a:ext cx="1280160" cy="1280160"/>
            <a:chOff x="1126013" y="3777012"/>
            <a:chExt cx="1280160" cy="1280160"/>
          </a:xfrm>
        </p:grpSpPr>
        <p:sp>
          <p:nvSpPr>
            <p:cNvPr id="41" name="Oval 4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/>
          <p:cNvCxnSpPr>
            <a:stCxn id="30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80595" y="994875"/>
            <a:ext cx="1280160" cy="1280160"/>
            <a:chOff x="1126013" y="3777012"/>
            <a:chExt cx="1280160" cy="1280160"/>
          </a:xfrm>
        </p:grpSpPr>
        <p:sp>
          <p:nvSpPr>
            <p:cNvPr id="52" name="Oval 5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/>
          <p:cNvCxnSpPr/>
          <p:nvPr/>
        </p:nvCxnSpPr>
        <p:spPr>
          <a:xfrm flipV="1">
            <a:off x="9061006" y="834598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0224197" y="194517"/>
            <a:ext cx="1280160" cy="1280160"/>
            <a:chOff x="1126013" y="3777012"/>
            <a:chExt cx="1280160" cy="1280160"/>
          </a:xfrm>
        </p:grpSpPr>
        <p:sp>
          <p:nvSpPr>
            <p:cNvPr id="57" name="Oval 5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8011102" y="6627882"/>
            <a:ext cx="1280160" cy="12801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1" idx="5"/>
            <a:endCxn id="66" idx="2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10380343" y="5783152"/>
            <a:ext cx="1280160" cy="1280160"/>
            <a:chOff x="1126013" y="3777012"/>
            <a:chExt cx="1280160" cy="1280160"/>
          </a:xfrm>
        </p:grpSpPr>
        <p:sp>
          <p:nvSpPr>
            <p:cNvPr id="72" name="Oval 7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Straight Arrow Connector 73"/>
          <p:cNvCxnSpPr>
            <a:stCxn id="33" idx="5"/>
            <a:endCxn id="72" idx="2"/>
          </p:cNvCxnSpPr>
          <p:nvPr/>
        </p:nvCxnSpPr>
        <p:spPr>
          <a:xfrm>
            <a:off x="9061006" y="5823332"/>
            <a:ext cx="1319337" cy="599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9632969" y="236084"/>
                <a:ext cx="5022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69" y="236084"/>
                <a:ext cx="502253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9579765" y="4301194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765" y="4301194"/>
                <a:ext cx="696729" cy="553998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9698771" y="6211257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71" y="6211257"/>
                <a:ext cx="696729" cy="553998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/>
          <p:cNvCxnSpPr/>
          <p:nvPr/>
        </p:nvCxnSpPr>
        <p:spPr>
          <a:xfrm flipV="1">
            <a:off x="11404608" y="-109361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1404608" y="1270970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1294885" y="-442791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85" y="-442791"/>
                <a:ext cx="784317" cy="553998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11299746" y="1300662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6" y="1300662"/>
                <a:ext cx="784317" cy="553998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/>
          <p:cNvCxnSpPr/>
          <p:nvPr/>
        </p:nvCxnSpPr>
        <p:spPr>
          <a:xfrm>
            <a:off x="11404608" y="2929421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/>
          <p:cNvCxnSpPr/>
          <p:nvPr/>
        </p:nvCxnSpPr>
        <p:spPr>
          <a:xfrm>
            <a:off x="11426060" y="4866829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11321198" y="4913454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98" y="4913454"/>
                <a:ext cx="784317" cy="553998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/>
          <p:cNvCxnSpPr/>
          <p:nvPr/>
        </p:nvCxnSpPr>
        <p:spPr>
          <a:xfrm>
            <a:off x="11655151" y="6716685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8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Dijkstra’s algorithm</a:t>
            </a:r>
          </a:p>
          <a:p>
            <a:r>
              <a:rPr lang="en-US" sz="3600" dirty="0" smtClean="0"/>
              <a:t>A* algorithm</a:t>
            </a:r>
          </a:p>
          <a:p>
            <a:r>
              <a:rPr lang="en-US" sz="3600" dirty="0" smtClean="0"/>
              <a:t>minimax </a:t>
            </a:r>
            <a:r>
              <a:rPr lang="en-US" sz="3600" dirty="0" smtClean="0"/>
              <a:t>search</a:t>
            </a:r>
          </a:p>
          <a:p>
            <a:pPr lvl="1"/>
            <a:r>
              <a:rPr lang="en-US" sz="3400" dirty="0" smtClean="0"/>
              <a:t>two</a:t>
            </a:r>
            <a:r>
              <a:rPr lang="en-US" sz="3400" dirty="0" smtClean="0"/>
              <a:t>-player games not a problem</a:t>
            </a:r>
            <a:endParaRPr lang="en-US" sz="3400" dirty="0" smtClean="0"/>
          </a:p>
          <a:p>
            <a:r>
              <a:rPr lang="en-US" sz="3600" dirty="0" smtClean="0"/>
              <a:t>Monte Carlo tree search</a:t>
            </a:r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01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roll-outs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7" name="Oval 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/>
          <p:cNvCxnSpPr>
            <a:stCxn id="7" idx="7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1" name="Oval 1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>
            <a:stCxn id="7" idx="5"/>
            <a:endCxn id="16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8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27" name="Oval 2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Straight Arrow Connector 31"/>
          <p:cNvCxnSpPr>
            <a:stCxn id="28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3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0196070" y="1912710"/>
            <a:ext cx="1280160" cy="1280160"/>
            <a:chOff x="1126013" y="3777012"/>
            <a:chExt cx="1280160" cy="1280160"/>
          </a:xfrm>
        </p:grpSpPr>
        <p:sp>
          <p:nvSpPr>
            <p:cNvPr id="35" name="Oval 3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" name="Straight Arrow Connector 39"/>
          <p:cNvCxnSpPr>
            <a:stCxn id="33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11404608" y="2929421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0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roll-outs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14" y="2177143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3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can be stochastic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7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66436"/>
              </p:ext>
            </p:extLst>
          </p:nvPr>
        </p:nvGraphicFramePr>
        <p:xfrm>
          <a:off x="4752030" y="2534414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goal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61872" y="3287839"/>
            <a:ext cx="31676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“icy pond”</a:t>
            </a:r>
          </a:p>
          <a:p>
            <a:r>
              <a:rPr lang="en-US" sz="2800" dirty="0" smtClean="0"/>
              <a:t>20% chance you </a:t>
            </a:r>
            <a:r>
              <a:rPr lang="en-US" sz="2800" dirty="0" smtClean="0"/>
              <a:t>“slip” and go perpendicular to your intent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048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pplications: 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5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31" y="2236025"/>
            <a:ext cx="4650097" cy="385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1872" y="3389437"/>
            <a:ext cx="3167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multi-armed bandit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8827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vs. exploitation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3600" dirty="0" smtClean="0"/>
                  <a:t>-greedy policy</a:t>
                </a:r>
              </a:p>
              <a:p>
                <a:pPr lvl="1"/>
                <a:r>
                  <a:rPr lang="en-US" sz="3600" dirty="0" smtClean="0"/>
                  <a:t>usually do what looks best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3600" dirty="0" smtClean="0"/>
                  <a:t> of the time, choose random action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931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How does randomness affect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6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𝑞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</a:rPr>
                      <m:t>,</m:t>
                    </m:r>
                    <m:r>
                      <a:rPr lang="en-US" sz="3400" b="0" i="1" smtClean="0">
                        <a:latin typeface="Cambria Math" charset="0"/>
                      </a:rPr>
                      <m:t>𝑎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  <a:blipFill rotWithShape="0">
                <a:blip r:embed="rId2"/>
                <a:stretch>
                  <a:fillRect l="-16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445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How does randomness affect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6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𝑞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</a:rPr>
                      <m:t>,</m:t>
                    </m:r>
                    <m:r>
                      <a:rPr lang="en-US" sz="3400" b="0" i="1" smtClean="0">
                        <a:latin typeface="Cambria Math" charset="0"/>
                      </a:rPr>
                      <m:t>𝑎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  <a:blipFill rotWithShape="0">
                <a:blip r:embed="rId2"/>
                <a:stretch>
                  <a:fillRect l="-16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884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model-free: Monte Carlo returns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272528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 ?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keep track and average</a:t>
                </a:r>
              </a:p>
              <a:p>
                <a:r>
                  <a:rPr lang="en-US" sz="3600" dirty="0" smtClean="0"/>
                  <a:t>like “planning” from experienced “roll-outs”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272528" cy="4351337"/>
              </a:xfrm>
              <a:blipFill rotWithShape="0">
                <a:blip r:embed="rId2"/>
                <a:stretch>
                  <a:fillRect l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54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non-stationarity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changes over time!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2004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new mean = old mean +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(new sample </a:t>
                </a:r>
                <a:r>
                  <a:rPr lang="en-US" sz="2800" dirty="0"/>
                  <a:t>-</a:t>
                </a:r>
                <a:r>
                  <a:rPr lang="en-US" sz="2800" dirty="0" smtClean="0"/>
                  <a:t> old mean)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  <a:blipFill rotWithShape="0">
                <a:blip r:embed="rId2"/>
                <a:stretch>
                  <a:fillRect l="-82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31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new mean = old mean +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(new sample </a:t>
                </a:r>
                <a:r>
                  <a:rPr lang="en-US" sz="2800" dirty="0"/>
                  <a:t>-</a:t>
                </a:r>
                <a:r>
                  <a:rPr lang="en-US" sz="2800" dirty="0" smtClean="0"/>
                  <a:t> old mean)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  <a:blipFill rotWithShape="0">
                <a:blip r:embed="rId2"/>
                <a:stretch>
                  <a:fillRect l="-82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 rot="5400000">
            <a:off x="7425266" y="872066"/>
            <a:ext cx="728132" cy="37930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87659" y="3168549"/>
                <a:ext cx="347107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sample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mean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59" y="3168549"/>
                <a:ext cx="3471078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6298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What’s the difference between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lang="en-US" sz="3600" dirty="0" smtClean="0"/>
                  <a:t>?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  <a:blipFill rotWithShape="0">
                <a:blip r:embed="rId2"/>
                <a:stretch>
                  <a:fillRect l="-14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56313" y="3752726"/>
            <a:ext cx="6764978" cy="2053746"/>
            <a:chOff x="2256313" y="3002766"/>
            <a:chExt cx="6764978" cy="205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256313" y="3002766"/>
              <a:ext cx="6764978" cy="2053746"/>
              <a:chOff x="2256313" y="3002766"/>
              <a:chExt cx="6764978" cy="205374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256313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741131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720928" y="3002766"/>
                <a:ext cx="5891115" cy="2053746"/>
                <a:chOff x="2720928" y="3002766"/>
                <a:chExt cx="5891115" cy="2053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Oval 7"/>
                <p:cNvSpPr/>
                <p:nvPr/>
              </p:nvSpPr>
              <p:spPr>
                <a:xfrm>
                  <a:off x="4998722" y="3776352"/>
                  <a:ext cx="1280160" cy="128016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/>
                <p:cNvCxnSpPr>
                  <a:stCxn id="4" idx="7"/>
                  <a:endCxn id="8" idx="1"/>
                </p:cNvCxnSpPr>
                <p:nvPr/>
              </p:nvCxnSpPr>
              <p:spPr>
                <a:xfrm rot="5400000" flipH="1" flipV="1">
                  <a:off x="4267597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>
                  <a:stCxn id="8" idx="7"/>
                  <a:endCxn id="10" idx="1"/>
                </p:cNvCxnSpPr>
                <p:nvPr/>
              </p:nvCxnSpPr>
              <p:spPr>
                <a:xfrm rot="5400000" flipH="1" flipV="1">
                  <a:off x="7010006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654451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What’s the difference between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lang="en-US" sz="3600" dirty="0" smtClean="0"/>
                  <a:t>?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  <a:blipFill rotWithShape="0">
                <a:blip r:embed="rId2"/>
                <a:stretch>
                  <a:fillRect l="-14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56313" y="3752726"/>
            <a:ext cx="6764978" cy="2053746"/>
            <a:chOff x="2256313" y="3002766"/>
            <a:chExt cx="6764978" cy="205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256313" y="3002766"/>
              <a:ext cx="6764978" cy="2053746"/>
              <a:chOff x="2256313" y="3002766"/>
              <a:chExt cx="6764978" cy="205374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256313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741131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720928" y="3002766"/>
                <a:ext cx="5891115" cy="2053746"/>
                <a:chOff x="2720928" y="3002766"/>
                <a:chExt cx="5891115" cy="2053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Oval 7"/>
                <p:cNvSpPr/>
                <p:nvPr/>
              </p:nvSpPr>
              <p:spPr>
                <a:xfrm>
                  <a:off x="4998722" y="3776352"/>
                  <a:ext cx="1280160" cy="128016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/>
                <p:cNvCxnSpPr>
                  <a:stCxn id="4" idx="7"/>
                  <a:endCxn id="8" idx="1"/>
                </p:cNvCxnSpPr>
                <p:nvPr/>
              </p:nvCxnSpPr>
              <p:spPr>
                <a:xfrm rot="5400000" flipH="1" flipV="1">
                  <a:off x="4267597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>
                  <a:stCxn id="8" idx="7"/>
                  <a:endCxn id="10" idx="1"/>
                </p:cNvCxnSpPr>
                <p:nvPr/>
              </p:nvCxnSpPr>
              <p:spPr>
                <a:xfrm rot="5400000" flipH="1" flipV="1">
                  <a:off x="7010006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36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43660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Backgammon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30" y="2361375"/>
            <a:ext cx="609600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20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91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41168" y="2466022"/>
            <a:ext cx="3463914" cy="652407"/>
          </a:xfrm>
          <a:prstGeom prst="wedgeRoundRectCallout">
            <a:avLst>
              <a:gd name="adj1" fmla="val 26863"/>
              <a:gd name="adj2" fmla="val 8635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1968" y="256139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4364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41168" y="2466022"/>
            <a:ext cx="3463914" cy="652407"/>
          </a:xfrm>
          <a:prstGeom prst="wedgeRoundRectCallout">
            <a:avLst>
              <a:gd name="adj1" fmla="val 26863"/>
              <a:gd name="adj2" fmla="val 8635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1968" y="256139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programming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513313" y="4959235"/>
            <a:ext cx="3536049" cy="652407"/>
          </a:xfrm>
          <a:prstGeom prst="wedgeRoundRectCallout">
            <a:avLst>
              <a:gd name="adj1" fmla="val -27290"/>
              <a:gd name="adj2" fmla="val -7716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64114" y="5054605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curse of dimensionality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22290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difference (TD)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+</m:t>
                    </m:r>
                    <m:r>
                      <a:rPr lang="en-US" sz="3600" i="1">
                        <a:latin typeface="Cambria Math" charset="0"/>
                      </a:rPr>
                      <m:t>𝑣</m:t>
                    </m:r>
                    <m:r>
                      <a:rPr lang="en-US" sz="3600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0=? </m:t>
                        </m:r>
                        <m:r>
                          <a:rPr lang="en-US" sz="36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+</m:t>
                    </m:r>
                    <m:r>
                      <a:rPr lang="en-US" sz="3600" i="1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−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  <a:p>
                <a:pPr lvl="1"/>
                <a:r>
                  <a:rPr lang="en-US" sz="3400" dirty="0" smtClean="0"/>
                  <a:t>“new sample”: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 charset="0"/>
                      </a:rPr>
                      <m:t>+</m:t>
                    </m:r>
                    <m:r>
                      <a:rPr lang="en-US" sz="3400" i="1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3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3400" dirty="0"/>
              </a:p>
              <a:p>
                <a:pPr lvl="1"/>
                <a:r>
                  <a:rPr lang="en-US" sz="3400" dirty="0" smtClean="0"/>
                  <a:t>“old mean”: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charset="0"/>
                      </a:rPr>
                      <m:t>𝑣</m:t>
                    </m:r>
                    <m:r>
                      <a:rPr lang="en-US" sz="3400" i="1">
                        <a:latin typeface="Cambria Math" charset="0"/>
                      </a:rPr>
                      <m:t>(</m:t>
                    </m:r>
                    <m:r>
                      <a:rPr lang="en-US" sz="3400" i="1">
                        <a:latin typeface="Cambria Math" charset="0"/>
                      </a:rPr>
                      <m:t>𝑠</m:t>
                    </m:r>
                    <m:r>
                      <a:rPr lang="en-US" sz="3400" i="1">
                        <a:latin typeface="Cambria Math" charset="0"/>
                      </a:rPr>
                      <m:t>)</m:t>
                    </m:r>
                  </m:oMath>
                </a14:m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35133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210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879655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latin typeface="Cambria Math" charset="0"/>
                      </a:rPr>
                      <m:t>new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mr-I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879655" cy="435133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79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on-policy / off-policy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86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with a deep neural network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9735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to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parameterize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directly</a:t>
                </a:r>
              </a:p>
              <a:p>
                <a:r>
                  <a:rPr lang="en-US" sz="3600" dirty="0" smtClean="0"/>
                  <a:t>update based on how well it works</a:t>
                </a:r>
              </a:p>
              <a:p>
                <a:r>
                  <a:rPr lang="en-US" sz="3600" dirty="0" smtClean="0"/>
                  <a:t>REINFORCE</a:t>
                </a:r>
              </a:p>
              <a:p>
                <a:pPr lvl="1"/>
                <a:r>
                  <a:rPr lang="en-US" sz="2400" dirty="0"/>
                  <a:t>REward Increment = Nonnegative Factor times Offset Reinforcement times Characteristic Eligibility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903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⁡(</m:t>
                    </m:r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12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971276"/>
            <a:ext cx="3802575" cy="2461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6"/>
          <a:stretch/>
        </p:blipFill>
        <p:spPr>
          <a:xfrm>
            <a:off x="3783125" y="3201786"/>
            <a:ext cx="3270818" cy="246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84" y="4132584"/>
            <a:ext cx="3738263" cy="24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95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actor-critic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996428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is the actor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 is the critic</a:t>
                </a:r>
              </a:p>
              <a:p>
                <a:r>
                  <a:rPr lang="en-US" sz="3400" dirty="0"/>
                  <a:t>t</a:t>
                </a:r>
                <a:r>
                  <a:rPr lang="en-US" sz="3400" dirty="0" smtClean="0"/>
                  <a:t>rain</a:t>
                </a:r>
                <a14:m>
                  <m:oMath xmlns:m="http://schemas.openxmlformats.org/officeDocument/2006/math">
                    <m:r>
                      <a:rPr lang="en-US" sz="3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400" dirty="0" smtClean="0"/>
                  <a:t> by policy gradient to encourage actions that work out better than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400" dirty="0" smtClean="0"/>
                  <a:t> expected</a:t>
                </a:r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996428" cy="4351337"/>
              </a:xfrm>
              <a:blipFill rotWithShape="0">
                <a:blip r:embed="rId2"/>
                <a:stretch>
                  <a:fillRect l="-12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2965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pplications: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59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Backgammon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30" y="2361375"/>
            <a:ext cx="609600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3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TD-Gammon (1992)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71" y="518160"/>
            <a:ext cx="2833660" cy="1846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200" dirty="0" smtClean="0"/>
                  <a:t> is custom features</a:t>
                </a:r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200" dirty="0" smtClean="0"/>
                  <a:t> with shallow neural net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3200" dirty="0" smtClean="0"/>
                  <a:t> is 1 for a win, 0 otherwise</a:t>
                </a:r>
              </a:p>
              <a:p>
                <a:r>
                  <a:rPr lang="en-US" sz="3200" dirty="0" smtClean="0"/>
                  <a:t>TD(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)</a:t>
                </a:r>
              </a:p>
              <a:p>
                <a:pPr lvl="1"/>
                <a:r>
                  <a:rPr lang="en-US" sz="2800" dirty="0" smtClean="0"/>
                  <a:t>eligibility traces</a:t>
                </a:r>
              </a:p>
              <a:p>
                <a:r>
                  <a:rPr lang="en-US" sz="3200" dirty="0" smtClean="0"/>
                  <a:t>self-play</a:t>
                </a:r>
              </a:p>
              <a:p>
                <a:r>
                  <a:rPr lang="en-US" sz="3200" dirty="0" smtClean="0"/>
                  <a:t>shallow forward search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1064" t="-2521" b="-4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724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971276"/>
            <a:ext cx="3802575" cy="2461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6"/>
          <a:stretch/>
        </p:blipFill>
        <p:spPr>
          <a:xfrm>
            <a:off x="3783125" y="3201786"/>
            <a:ext cx="3270818" cy="246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84" y="4132584"/>
            <a:ext cx="3738263" cy="24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18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DQN (2015)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54800" y="646652"/>
            <a:ext cx="3896380" cy="2089340"/>
            <a:chOff x="914399" y="1971276"/>
            <a:chExt cx="9569048" cy="46223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1971276"/>
              <a:ext cx="3802575" cy="24610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6"/>
            <a:stretch/>
          </p:blipFill>
          <p:spPr>
            <a:xfrm>
              <a:off x="3783125" y="3201786"/>
              <a:ext cx="3270818" cy="24609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184" y="4132584"/>
              <a:ext cx="3738263" cy="246102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is four frames of video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2400" dirty="0" smtClean="0"/>
                  <a:t> with deep convolutional neural net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 smtClean="0"/>
                  <a:t> is 1 if score increases, -1 if decreases, 0 otherwise</a:t>
                </a:r>
              </a:p>
              <a:p>
                <a:r>
                  <a:rPr lang="en-US" sz="2400" dirty="0" smtClean="0"/>
                  <a:t>Q-learning</a:t>
                </a:r>
              </a:p>
              <a:p>
                <a:pPr lvl="1"/>
                <a:r>
                  <a:rPr lang="en-US" sz="2000" dirty="0" smtClean="0"/>
                  <a:t>usually-frozen target network</a:t>
                </a:r>
              </a:p>
              <a:p>
                <a:pPr lvl="1"/>
                <a:r>
                  <a:rPr lang="en-US" sz="2000" dirty="0" smtClean="0"/>
                  <a:t>clipping update size etc.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 smtClean="0"/>
                  <a:t>-greedy</a:t>
                </a:r>
              </a:p>
              <a:p>
                <a:r>
                  <a:rPr lang="en-US" sz="2400" dirty="0" smtClean="0"/>
                  <a:t>experience replay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5"/>
                <a:stretch>
                  <a:fillRect l="-4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7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7" y="217714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445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(2006)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85" y="591391"/>
            <a:ext cx="2023753" cy="2023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600" dirty="0" smtClean="0"/>
                  <a:t> is custom features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has a simple parameterization</a:t>
                </a:r>
              </a:p>
              <a:p>
                <a:r>
                  <a:rPr lang="en-US" sz="3600" dirty="0" smtClean="0"/>
                  <a:t>evaluate by final score</a:t>
                </a:r>
              </a:p>
              <a:p>
                <a:r>
                  <a:rPr lang="en-US" sz="3600" dirty="0" smtClean="0"/>
                  <a:t>cross-entropy method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4979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40" y="2018804"/>
            <a:ext cx="7841673" cy="44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940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AlphaGo (2016)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4" y="522514"/>
            <a:ext cx="3175988" cy="17864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is custom features over geometry</a:t>
                </a:r>
              </a:p>
              <a:p>
                <a:pPr lvl="1"/>
                <a:r>
                  <a:rPr lang="en-US" sz="1800" dirty="0" smtClean="0"/>
                  <a:t>big and small variants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r>
                  <a:rPr lang="en-US" sz="2000" dirty="0" smtClean="0"/>
                  <a:t> with deep convolutional neural net, supervised training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𝑟𝑜𝑙𝑙𝑜𝑢𝑡</m:t>
                        </m:r>
                      </m:sub>
                    </m:sSub>
                  </m:oMath>
                </a14:m>
                <a:r>
                  <a:rPr lang="en-US" sz="2000" dirty="0" smtClean="0"/>
                  <a:t> with smaller convolutional neural net, supervised training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/>
                  <a:t> is 1 </a:t>
                </a:r>
                <a:r>
                  <a:rPr lang="en-US" sz="2000" dirty="0" smtClean="0"/>
                  <a:t>for a win, -1 for a loss, 0 otherwise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r>
                  <a:rPr lang="en-US" sz="2000" dirty="0" smtClean="0"/>
                  <a:t> refined with policy gradient peer-play reinforcement learning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with deep convolutional neural net, trained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US" sz="2000" dirty="0" smtClean="0"/>
                  <a:t> games</a:t>
                </a:r>
              </a:p>
              <a:p>
                <a:r>
                  <a:rPr lang="en-US" sz="2000" dirty="0" smtClean="0"/>
                  <a:t>asynchronous policy and value Monte Carlo tree search</a:t>
                </a:r>
              </a:p>
              <a:p>
                <a:pPr lvl="1"/>
                <a:r>
                  <a:rPr lang="en-US" sz="1800" dirty="0" smtClean="0"/>
                  <a:t>expand tree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 lvl="1"/>
                <a:r>
                  <a:rPr lang="en-US" sz="1800" dirty="0" smtClean="0"/>
                  <a:t>evaluate positions with blend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𝑟𝑜𝑙𝑙𝑜𝑢𝑡</m:t>
                        </m:r>
                      </m:sub>
                    </m:sSub>
                  </m:oMath>
                </a14:m>
                <a:r>
                  <a:rPr lang="en-US" sz="1800" dirty="0" smtClean="0"/>
                  <a:t> rollouts</a:t>
                </a: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284" t="-1120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xplosion 2 2"/>
          <p:cNvSpPr/>
          <p:nvPr/>
        </p:nvSpPr>
        <p:spPr>
          <a:xfrm>
            <a:off x="9620165" y="3380972"/>
            <a:ext cx="2120900" cy="1727200"/>
          </a:xfrm>
          <a:prstGeom prst="irregularSeal2">
            <a:avLst/>
          </a:prstGeom>
          <a:solidFill>
            <a:srgbClr val="FFFF00"/>
          </a:solid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4 nets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81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12737</TotalTime>
  <Words>2433</Words>
  <Application>Microsoft Macintosh PowerPoint</Application>
  <PresentationFormat>Widescreen</PresentationFormat>
  <Paragraphs>570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Calibri</vt:lpstr>
      <vt:lpstr>Cambria Math</vt:lpstr>
      <vt:lpstr>Century Schoolbook</vt:lpstr>
      <vt:lpstr>Mangal</vt:lpstr>
      <vt:lpstr>Wingdings 2</vt:lpstr>
      <vt:lpstr>Arial</vt:lpstr>
      <vt:lpstr>View</vt:lpstr>
      <vt:lpstr>Deep Reinforcement Learning</vt:lpstr>
      <vt:lpstr>Aaron Schumacher</vt:lpstr>
      <vt:lpstr>PowerPoint Presentation</vt:lpstr>
      <vt:lpstr>PowerPoint Presentation</vt:lpstr>
      <vt:lpstr>PowerPoint Presentation</vt:lpstr>
      <vt:lpstr>Plan</vt:lpstr>
      <vt:lpstr>applications: what</vt:lpstr>
      <vt:lpstr>Backgammon</vt:lpstr>
      <vt:lpstr>Atari</vt:lpstr>
      <vt:lpstr>Tetris</vt:lpstr>
      <vt:lpstr>Go</vt:lpstr>
      <vt:lpstr>theory</vt:lpstr>
      <vt:lpstr>Yann LeCun’s cake</vt:lpstr>
      <vt:lpstr>unsupervised learning</vt:lpstr>
      <vt:lpstr>state s</vt:lpstr>
      <vt:lpstr>unsupervised (?) learning</vt:lpstr>
      <vt:lpstr>unsupervised learning</vt:lpstr>
      <vt:lpstr>supervised learning</vt:lpstr>
      <vt:lpstr>action a</vt:lpstr>
      <vt:lpstr>supervised learning</vt:lpstr>
      <vt:lpstr>supervised learning</vt:lpstr>
      <vt:lpstr>reinforcement learning</vt:lpstr>
      <vt:lpstr>reward r</vt:lpstr>
      <vt:lpstr>optimal control / reinforcement learning</vt:lpstr>
      <vt:lpstr>r,s→a</vt:lpstr>
      <vt:lpstr>⏰</vt:lpstr>
      <vt:lpstr>r′,s′→a′</vt:lpstr>
      <vt:lpstr>⏰</vt:lpstr>
      <vt:lpstr>PowerPoint Presentation</vt:lpstr>
      <vt:lpstr>reinforcement learning</vt:lpstr>
      <vt:lpstr>Question</vt:lpstr>
      <vt:lpstr>supervised as reinforcement?</vt:lpstr>
      <vt:lpstr>Question</vt:lpstr>
      <vt:lpstr>reinforcement learning</vt:lpstr>
      <vt:lpstr>reinforcement learning</vt:lpstr>
      <vt:lpstr>Markov property</vt:lpstr>
      <vt:lpstr>PowerPoint Presentation</vt:lpstr>
      <vt:lpstr>usual RL problem elaboration</vt:lpstr>
      <vt:lpstr>policy π</vt:lpstr>
      <vt:lpstr>return</vt:lpstr>
      <vt:lpstr>PowerPoint Presentation</vt:lpstr>
      <vt:lpstr>PowerPoint Presentation</vt:lpstr>
      <vt:lpstr>PowerPoint Presentation</vt:lpstr>
      <vt:lpstr>Question</vt:lpstr>
      <vt:lpstr>negative reward at each time step</vt:lpstr>
      <vt:lpstr>discounted rewards</vt:lpstr>
      <vt:lpstr>average rate of reward</vt:lpstr>
      <vt:lpstr>value functions</vt:lpstr>
      <vt:lpstr>Question</vt:lpstr>
      <vt:lpstr>trick question?</vt:lpstr>
      <vt:lpstr>Question</vt:lpstr>
      <vt:lpstr>environment dynamics</vt:lpstr>
      <vt:lpstr>PowerPoint Presentation</vt:lpstr>
      <vt:lpstr>model</vt:lpstr>
      <vt:lpstr>learning and acting</vt:lpstr>
      <vt:lpstr>learn model of dynamics</vt:lpstr>
      <vt:lpstr>learn value function(s) with planning</vt:lpstr>
      <vt:lpstr>planning</vt:lpstr>
      <vt:lpstr>planning</vt:lpstr>
      <vt:lpstr>planning</vt:lpstr>
      <vt:lpstr>planning</vt:lpstr>
      <vt:lpstr>planning</vt:lpstr>
      <vt:lpstr>planning</vt:lpstr>
      <vt:lpstr>planning</vt:lpstr>
      <vt:lpstr>connections</vt:lpstr>
      <vt:lpstr>roll-outs</vt:lpstr>
      <vt:lpstr>roll-outs</vt:lpstr>
      <vt:lpstr>everything can be stochastic</vt:lpstr>
      <vt:lpstr>stochastic s′</vt:lpstr>
      <vt:lpstr>stochastic r′</vt:lpstr>
      <vt:lpstr>exploration vs. exploitation</vt:lpstr>
      <vt:lpstr>Question</vt:lpstr>
      <vt:lpstr>Question</vt:lpstr>
      <vt:lpstr>model-free: Monte Carlo returns</vt:lpstr>
      <vt:lpstr>non-stationarity</vt:lpstr>
      <vt:lpstr>moving average</vt:lpstr>
      <vt:lpstr>moving average</vt:lpstr>
      <vt:lpstr>Question</vt:lpstr>
      <vt:lpstr>Question</vt:lpstr>
      <vt:lpstr>Bellman equation</vt:lpstr>
      <vt:lpstr>Bellman equation</vt:lpstr>
      <vt:lpstr>Bellman equation</vt:lpstr>
      <vt:lpstr>Bellman equation</vt:lpstr>
      <vt:lpstr>temporal difference (TD)</vt:lpstr>
      <vt:lpstr>Q-learning</vt:lpstr>
      <vt:lpstr>on-policy / off-policy</vt:lpstr>
      <vt:lpstr>estimate v, q</vt:lpstr>
      <vt:lpstr>back to the π</vt:lpstr>
      <vt:lpstr>policy gradient</vt:lpstr>
      <vt:lpstr>actor-critic</vt:lpstr>
      <vt:lpstr>applications: how</vt:lpstr>
      <vt:lpstr>Backgammon</vt:lpstr>
      <vt:lpstr>TD-Gammon (1992)</vt:lpstr>
      <vt:lpstr>Atari</vt:lpstr>
      <vt:lpstr>DQN (2015)</vt:lpstr>
      <vt:lpstr>Tetris</vt:lpstr>
      <vt:lpstr>evolution (2006)</vt:lpstr>
      <vt:lpstr>Go</vt:lpstr>
      <vt:lpstr>AlphaGo (2016)</vt:lpstr>
      <vt:lpstr>AlphaGo Zero (2017)</vt:lpstr>
      <vt:lpstr>onward</vt:lpstr>
      <vt:lpstr>Neural Architecture Search (NAS)</vt:lpstr>
      <vt:lpstr>language</vt:lpstr>
      <vt:lpstr>PowerPoint Presentation</vt:lpstr>
      <vt:lpstr>PowerPoint Presentation</vt:lpstr>
      <vt:lpstr>robot control</vt:lpstr>
      <vt:lpstr>self-driving cars</vt:lpstr>
      <vt:lpstr>DotA 2</vt:lpstr>
      <vt:lpstr>conclusion</vt:lpstr>
      <vt:lpstr>PowerPoint Presentation</vt:lpstr>
      <vt:lpstr>reinforcement learning</vt:lpstr>
      <vt:lpstr>network architectures for deep RL</vt:lpstr>
      <vt:lpstr>the lure and limits of RL</vt:lpstr>
      <vt:lpstr>Question</vt:lpstr>
      <vt:lpstr>Thank you!</vt:lpstr>
      <vt:lpstr>further resources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Schumacher</dc:creator>
  <cp:lastModifiedBy>Aaron Schumacher</cp:lastModifiedBy>
  <cp:revision>212</cp:revision>
  <cp:lastPrinted>2017-11-14T02:32:29Z</cp:lastPrinted>
  <dcterms:created xsi:type="dcterms:W3CDTF">2017-10-10T17:43:43Z</dcterms:created>
  <dcterms:modified xsi:type="dcterms:W3CDTF">2017-11-14T21:16:10Z</dcterms:modified>
</cp:coreProperties>
</file>